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70" r:id="rId4"/>
    <p:sldId id="271" r:id="rId5"/>
    <p:sldId id="272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6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03" autoAdjust="0"/>
  </p:normalViewPr>
  <p:slideViewPr>
    <p:cSldViewPr>
      <p:cViewPr varScale="1">
        <p:scale>
          <a:sx n="87" d="100"/>
          <a:sy n="87" d="100"/>
        </p:scale>
        <p:origin x="149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4A0E2D-5979-4021-B30F-BA4EDF412A9B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0D7FE1-1829-4B35-A310-7980059374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162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0D7FE1-1829-4B35-A310-7980059374A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165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0D7FE1-1829-4B35-A310-7980059374A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57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36904" cy="936104"/>
          </a:xfrm>
        </p:spPr>
        <p:txBody>
          <a:bodyPr>
            <a:normAutofit/>
          </a:bodyPr>
          <a:lstStyle/>
          <a:p>
            <a:pPr algn="l">
              <a:lnSpc>
                <a:spcPts val="1500"/>
              </a:lnSpc>
              <a:defRPr/>
            </a:pPr>
            <a:r>
              <a:rPr lang="ru-RU" sz="2400" b="1" i="1" dirty="0" smtClean="0">
                <a:solidFill>
                  <a:srgbClr val="FF0000"/>
                </a:solidFill>
              </a:rPr>
              <a:t>Местоположение:</a:t>
            </a:r>
            <a:br>
              <a:rPr lang="ru-RU" sz="2400" b="1" i="1" dirty="0" smtClean="0">
                <a:solidFill>
                  <a:srgbClr val="FF0000"/>
                </a:solidFill>
              </a:rPr>
            </a:br>
            <a:r>
              <a:rPr lang="ru-RU" sz="1800" dirty="0" smtClean="0">
                <a:solidFill>
                  <a:schemeClr val="tx2"/>
                </a:solidFill>
                <a:cs typeface="Arial" pitchFamily="34" charset="0"/>
              </a:rPr>
              <a:t>Санкт-Петербург, территория предприятия «Ручьи», участок 27 (Беляевка)</a:t>
            </a:r>
            <a:endParaRPr lang="ru-RU" sz="1800" dirty="0">
              <a:solidFill>
                <a:schemeClr val="tx2"/>
              </a:solidFill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59"/>
            <a:ext cx="8453929" cy="4788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>
            <a:off x="5220072" y="908720"/>
            <a:ext cx="360040" cy="30963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0954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99"/>
    </mc:Choice>
    <mc:Fallback xmlns="">
      <p:transition spd="slow" advTm="7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93079"/>
            <a:ext cx="7620352" cy="1195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500"/>
              </a:spcBef>
              <a:defRPr/>
            </a:pPr>
            <a:r>
              <a:rPr lang="ru-RU" sz="2000" b="1" i="1" dirty="0" smtClean="0">
                <a:solidFill>
                  <a:srgbClr val="FF0000"/>
                </a:solidFill>
              </a:rPr>
              <a:t>Описание земельного участка   </a:t>
            </a:r>
          </a:p>
          <a:p>
            <a:pPr>
              <a:lnSpc>
                <a:spcPct val="80000"/>
              </a:lnSpc>
              <a:spcBef>
                <a:spcPts val="500"/>
              </a:spcBef>
              <a:defRPr/>
            </a:pPr>
            <a:r>
              <a:rPr lang="ru-RU" b="1" dirty="0">
                <a:solidFill>
                  <a:schemeClr val="tx2"/>
                </a:solidFill>
                <a:cs typeface="Arial" pitchFamily="34" charset="0"/>
              </a:rPr>
              <a:t>Кадастровый № 78: </a:t>
            </a:r>
            <a:r>
              <a:rPr lang="ru-RU" b="1" dirty="0" smtClean="0">
                <a:solidFill>
                  <a:schemeClr val="tx2"/>
                </a:solidFill>
                <a:cs typeface="Arial" pitchFamily="34" charset="0"/>
              </a:rPr>
              <a:t>11:5221В:13.   Площадь </a:t>
            </a:r>
            <a:r>
              <a:rPr lang="ru-RU" b="1" dirty="0">
                <a:solidFill>
                  <a:schemeClr val="tx2"/>
                </a:solidFill>
                <a:cs typeface="Arial" pitchFamily="34" charset="0"/>
              </a:rPr>
              <a:t>– </a:t>
            </a:r>
            <a:r>
              <a:rPr lang="ru-RU" b="1" dirty="0" smtClean="0">
                <a:solidFill>
                  <a:schemeClr val="tx2"/>
                </a:solidFill>
                <a:cs typeface="Arial" pitchFamily="34" charset="0"/>
              </a:rPr>
              <a:t> 100 523 м</a:t>
            </a:r>
            <a:r>
              <a:rPr lang="ru-RU" b="1" baseline="30000" dirty="0" smtClean="0">
                <a:solidFill>
                  <a:schemeClr val="tx2"/>
                </a:solidFill>
                <a:cs typeface="Arial" pitchFamily="34" charset="0"/>
              </a:rPr>
              <a:t>2</a:t>
            </a:r>
            <a:r>
              <a:rPr lang="ru-RU" b="1" dirty="0" smtClean="0">
                <a:solidFill>
                  <a:schemeClr val="tx2"/>
                </a:solidFill>
                <a:cs typeface="Arial" pitchFamily="34" charset="0"/>
              </a:rPr>
              <a:t> (10,05 га)</a:t>
            </a:r>
          </a:p>
          <a:p>
            <a:pPr>
              <a:lnSpc>
                <a:spcPct val="80000"/>
              </a:lnSpc>
              <a:spcBef>
                <a:spcPts val="500"/>
              </a:spcBef>
              <a:defRPr/>
            </a:pPr>
            <a:r>
              <a:rPr lang="ru-RU" dirty="0" smtClean="0">
                <a:solidFill>
                  <a:schemeClr val="tx2"/>
                </a:solidFill>
                <a:cs typeface="Arial" pitchFamily="34" charset="0"/>
              </a:rPr>
              <a:t>Статус </a:t>
            </a:r>
            <a:r>
              <a:rPr lang="ru-RU" dirty="0">
                <a:solidFill>
                  <a:schemeClr val="tx2"/>
                </a:solidFill>
                <a:cs typeface="Arial" pitchFamily="34" charset="0"/>
              </a:rPr>
              <a:t>– земли населенных </a:t>
            </a:r>
            <a:r>
              <a:rPr lang="ru-RU" dirty="0" smtClean="0">
                <a:solidFill>
                  <a:schemeClr val="tx2"/>
                </a:solidFill>
                <a:cs typeface="Arial" pitchFamily="34" charset="0"/>
              </a:rPr>
              <a:t>пунктов</a:t>
            </a:r>
          </a:p>
          <a:p>
            <a:pPr>
              <a:lnSpc>
                <a:spcPct val="80000"/>
              </a:lnSpc>
              <a:spcBef>
                <a:spcPts val="500"/>
              </a:spcBef>
              <a:defRPr/>
            </a:pPr>
            <a:r>
              <a:rPr lang="ru-RU" dirty="0" smtClean="0">
                <a:solidFill>
                  <a:schemeClr val="tx2"/>
                </a:solidFill>
                <a:cs typeface="Arial" pitchFamily="34" charset="0"/>
              </a:rPr>
              <a:t>Разрешенное </a:t>
            </a:r>
            <a:r>
              <a:rPr lang="ru-RU" dirty="0">
                <a:solidFill>
                  <a:schemeClr val="tx2"/>
                </a:solidFill>
                <a:cs typeface="Arial" pitchFamily="34" charset="0"/>
              </a:rPr>
              <a:t>использование – для </a:t>
            </a:r>
            <a:r>
              <a:rPr lang="ru-RU" dirty="0" smtClean="0">
                <a:solidFill>
                  <a:schemeClr val="tx2"/>
                </a:solidFill>
                <a:cs typeface="Arial" pitchFamily="34" charset="0"/>
              </a:rPr>
              <a:t>сельскохозяйственного использования</a:t>
            </a:r>
            <a:endParaRPr lang="ru-RU" dirty="0">
              <a:solidFill>
                <a:schemeClr val="tx2"/>
              </a:solidFill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692707"/>
            <a:ext cx="8468498" cy="4635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5076056" y="3645024"/>
            <a:ext cx="72008" cy="158417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076056" y="3645024"/>
            <a:ext cx="1224136" cy="365587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>
            <a:off x="5148064" y="4797152"/>
            <a:ext cx="144016" cy="43204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>
            <a:off x="5292080" y="4581128"/>
            <a:ext cx="144016" cy="21602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>
            <a:off x="5436097" y="4365104"/>
            <a:ext cx="216023" cy="21602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H="1">
            <a:off x="5652120" y="4149080"/>
            <a:ext cx="288032" cy="21602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5940152" y="4010611"/>
            <a:ext cx="360040" cy="138469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48" name="Прямая со стрелкой 2047"/>
          <p:cNvCxnSpPr/>
          <p:nvPr/>
        </p:nvCxnSpPr>
        <p:spPr>
          <a:xfrm>
            <a:off x="5364088" y="1384352"/>
            <a:ext cx="0" cy="269549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7094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1"/>
    </mc:Choice>
    <mc:Fallback xmlns="">
      <p:transition spd="slow" advTm="447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chupinda\Desktop\ПРОДАЖА и ПРОВЕРКА  ЗАЛОГОВ\Залоги юр лиц\Ручьи Кварта Редозубов\Карта Ручьи в РГИС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93" y="404664"/>
            <a:ext cx="8064896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 flipH="1" flipV="1">
            <a:off x="5724019" y="3176972"/>
            <a:ext cx="504056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4000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1"/>
    </mc:Choice>
    <mc:Fallback xmlns="">
      <p:transition spd="slow" advTm="447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8208912" cy="4752528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398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1"/>
    </mc:Choice>
    <mc:Fallback xmlns="">
      <p:transition spd="slow" advTm="447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Обременения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/>
              <a:t>Имущество </a:t>
            </a:r>
            <a:r>
              <a:rPr lang="ru-RU" sz="2000" dirty="0"/>
              <a:t>в составе Лота №1 </a:t>
            </a:r>
            <a:r>
              <a:rPr lang="ru-RU" sz="2000" dirty="0" smtClean="0"/>
              <a:t>обременено:</a:t>
            </a:r>
          </a:p>
          <a:p>
            <a:pPr marL="514350" indent="-514350">
              <a:buAutoNum type="arabicParenR"/>
            </a:pPr>
            <a:r>
              <a:rPr lang="ru-RU" sz="2000" dirty="0" smtClean="0"/>
              <a:t>ипотекой </a:t>
            </a:r>
            <a:r>
              <a:rPr lang="ru-RU" sz="2000" dirty="0"/>
              <a:t>в пользу ПАО «Банк «</a:t>
            </a:r>
            <a:r>
              <a:rPr lang="ru-RU" sz="2000" dirty="0" smtClean="0"/>
              <a:t>Санкт-Петербург»</a:t>
            </a:r>
          </a:p>
          <a:p>
            <a:pPr marL="514350" indent="-514350">
              <a:buAutoNum type="arabicParenR"/>
            </a:pPr>
            <a:r>
              <a:rPr lang="ru-RU" sz="2000" dirty="0" smtClean="0"/>
              <a:t>Зона </a:t>
            </a:r>
            <a:r>
              <a:rPr lang="ru-RU" sz="2000" dirty="0"/>
              <a:t>воздушных линий электропередач - 34 569 </a:t>
            </a:r>
            <a:r>
              <a:rPr lang="ru-RU" sz="2000" dirty="0" err="1"/>
              <a:t>кв.м</a:t>
            </a:r>
            <a:r>
              <a:rPr lang="ru-RU" sz="2000" dirty="0"/>
              <a:t>. Зарегистрировано 78-78-01/0732/2006-406 от 24.11.2006 г</a:t>
            </a:r>
            <a:r>
              <a:rPr lang="ru-RU" sz="2000" dirty="0" smtClean="0"/>
              <a:t>.;</a:t>
            </a:r>
          </a:p>
          <a:p>
            <a:pPr marL="514350" indent="-514350">
              <a:buAutoNum type="arabicParenR"/>
            </a:pPr>
            <a:r>
              <a:rPr lang="ru-RU" sz="2000" dirty="0" smtClean="0"/>
              <a:t>Охранная </a:t>
            </a:r>
            <a:r>
              <a:rPr lang="ru-RU" sz="2000" dirty="0"/>
              <a:t>зона газораспределительной сети - 1739 </a:t>
            </a:r>
            <a:r>
              <a:rPr lang="ru-RU" sz="2000" dirty="0" err="1"/>
              <a:t>кв.м</a:t>
            </a:r>
            <a:r>
              <a:rPr lang="ru-RU" sz="2000" dirty="0"/>
              <a:t>. Зарегистрировано 78-78-01/0732/2006-409 от 24.11.2006 г.; </a:t>
            </a:r>
            <a:endParaRPr lang="ru-RU" sz="2000" dirty="0" smtClean="0"/>
          </a:p>
          <a:p>
            <a:pPr marL="514350" indent="-514350">
              <a:buAutoNum type="arabicParenR"/>
            </a:pPr>
            <a:r>
              <a:rPr lang="ru-RU" sz="2000" dirty="0" smtClean="0"/>
              <a:t>Зона </a:t>
            </a:r>
            <a:r>
              <a:rPr lang="ru-RU" sz="2000" dirty="0"/>
              <a:t>магистральных сетей водоснабжения - 404 </a:t>
            </a:r>
            <a:r>
              <a:rPr lang="ru-RU" sz="2000" dirty="0" err="1"/>
              <a:t>кв.м</a:t>
            </a:r>
            <a:r>
              <a:rPr lang="ru-RU" sz="2000" dirty="0"/>
              <a:t>. Зарегистрировано 78-78-01/0732/2006-410 от 24.11.2006 г.; </a:t>
            </a:r>
            <a:endParaRPr lang="ru-RU" sz="2000" dirty="0" smtClean="0"/>
          </a:p>
          <a:p>
            <a:pPr marL="514350" indent="-514350">
              <a:buAutoNum type="arabicParenR"/>
            </a:pPr>
            <a:r>
              <a:rPr lang="ru-RU" sz="2000" dirty="0" smtClean="0"/>
              <a:t>Зона </a:t>
            </a:r>
            <a:r>
              <a:rPr lang="ru-RU" sz="2000" dirty="0"/>
              <a:t>магистральных сетей водоснабжения - 5кв.м. Зарегистрировано 78-78-01/0732/2006-411 от 24.11.2006 г.; </a:t>
            </a:r>
            <a:endParaRPr lang="ru-RU" sz="2000" dirty="0" smtClean="0"/>
          </a:p>
          <a:p>
            <a:pPr marL="514350" indent="-514350">
              <a:buAutoNum type="arabicParenR"/>
            </a:pPr>
            <a:r>
              <a:rPr lang="ru-RU" sz="2000" dirty="0" smtClean="0"/>
              <a:t>Зона </a:t>
            </a:r>
            <a:r>
              <a:rPr lang="ru-RU" sz="2000" dirty="0"/>
              <a:t>магистральных канализационных сооружений - 437 </a:t>
            </a:r>
            <a:r>
              <a:rPr lang="ru-RU" sz="2000" dirty="0" err="1"/>
              <a:t>кв.м</a:t>
            </a:r>
            <a:r>
              <a:rPr lang="ru-RU" sz="2000" dirty="0"/>
              <a:t>. Зарегистрировано 78-78-01/0732/2006-412 от 24.11.2006 г</a:t>
            </a:r>
            <a:r>
              <a:rPr lang="ru-RU" sz="2000" dirty="0" smtClean="0"/>
              <a:t>.;</a:t>
            </a:r>
          </a:p>
          <a:p>
            <a:pPr marL="514350" indent="-514350">
              <a:buAutoNum type="arabicParenR"/>
            </a:pPr>
            <a:r>
              <a:rPr lang="ru-RU" sz="2000" dirty="0" smtClean="0"/>
              <a:t>Зона </a:t>
            </a:r>
            <a:r>
              <a:rPr lang="ru-RU" sz="2000" dirty="0"/>
              <a:t>магистральных канализационных сооружений 1 025 </a:t>
            </a:r>
            <a:r>
              <a:rPr lang="ru-RU" sz="2000" dirty="0" err="1"/>
              <a:t>кв.м</a:t>
            </a:r>
            <a:r>
              <a:rPr lang="ru-RU" sz="2000" dirty="0"/>
              <a:t>. Зарегистрировано 78-78-01/0732/2006-413 от 24.11.2006 г. </a:t>
            </a:r>
          </a:p>
        </p:txBody>
      </p:sp>
    </p:spTree>
    <p:extLst>
      <p:ext uri="{BB962C8B-B14F-4D97-AF65-F5344CB8AC3E}">
        <p14:creationId xmlns:p14="http://schemas.microsoft.com/office/powerpoint/2010/main" val="133127033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135</Words>
  <Application>Microsoft Office PowerPoint</Application>
  <PresentationFormat>Экран (4:3)</PresentationFormat>
  <Paragraphs>16</Paragraphs>
  <Slides>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Calibri</vt:lpstr>
      <vt:lpstr>Тема Office</vt:lpstr>
      <vt:lpstr>Местоположение: Санкт-Петербург, территория предприятия «Ручьи», участок 27 (Беляевка)</vt:lpstr>
      <vt:lpstr>Презентация PowerPoint</vt:lpstr>
      <vt:lpstr>Презентация PowerPoint</vt:lpstr>
      <vt:lpstr>Презентация PowerPoint</vt:lpstr>
      <vt:lpstr>Обременения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Местоположение: Санкт-Петербург, территория предприятия «Ручьи», участок 27 (Беляевка)</dc:title>
  <cp:lastModifiedBy>Виктор Денькович</cp:lastModifiedBy>
  <cp:revision>1</cp:revision>
  <dcterms:created xsi:type="dcterms:W3CDTF">2013-08-29T11:57:44Z</dcterms:created>
  <dcterms:modified xsi:type="dcterms:W3CDTF">2016-01-14T17:41:24Z</dcterms:modified>
</cp:coreProperties>
</file>